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6" r:id="rId4"/>
    <p:sldId id="267" r:id="rId5"/>
    <p:sldId id="258" r:id="rId6"/>
    <p:sldId id="259" r:id="rId7"/>
    <p:sldId id="268" r:id="rId8"/>
    <p:sldId id="269" r:id="rId9"/>
    <p:sldId id="270" r:id="rId10"/>
    <p:sldId id="271" r:id="rId11"/>
    <p:sldId id="272" r:id="rId12"/>
    <p:sldId id="273" r:id="rId13"/>
    <p:sldId id="260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310" r:id="rId23"/>
    <p:sldId id="308" r:id="rId24"/>
    <p:sldId id="283" r:id="rId25"/>
    <p:sldId id="284" r:id="rId26"/>
    <p:sldId id="285" r:id="rId27"/>
    <p:sldId id="286" r:id="rId28"/>
    <p:sldId id="287" r:id="rId29"/>
    <p:sldId id="288" r:id="rId30"/>
    <p:sldId id="274" r:id="rId31"/>
    <p:sldId id="264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9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7CD"/>
    <a:srgbClr val="FEB46E"/>
    <a:srgbClr val="FADC64"/>
    <a:srgbClr val="B5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2"/>
    <p:restoredTop sz="96357" autoAdjust="0"/>
  </p:normalViewPr>
  <p:slideViewPr>
    <p:cSldViewPr snapToGrid="0" snapToObjects="1">
      <p:cViewPr varScale="1">
        <p:scale>
          <a:sx n="112" d="100"/>
          <a:sy n="112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rick.thornton\AppData\Local\Microsoft\Windows\INetCache\Content.Outlook\9K5VU918\Analytics%20All%20Web%20Site%20Data%20Channels%2020190301-20191031%2020180301-2018103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80720203134218"/>
          <c:y val="0.10750776178379906"/>
          <c:w val="0.82276283054194777"/>
          <c:h val="0.63391493929473886"/>
        </c:manualLayout>
      </c:layout>
      <c:lineChart>
        <c:grouping val="standard"/>
        <c:varyColors val="0"/>
        <c:ser>
          <c:idx val="0"/>
          <c:order val="0"/>
          <c:tx>
            <c:v>2018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Dataset2!$A$1:$A$9</c:f>
              <c:strCache>
                <c:ptCount val="8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</c:strCache>
              <c:extLst/>
            </c:strRef>
          </c:cat>
          <c:val>
            <c:numRef>
              <c:f>Dataset2!$B$1:$B$9</c:f>
              <c:numCache>
                <c:formatCode>General</c:formatCode>
                <c:ptCount val="8"/>
                <c:pt idx="0">
                  <c:v>1102</c:v>
                </c:pt>
                <c:pt idx="1">
                  <c:v>1285</c:v>
                </c:pt>
                <c:pt idx="2">
                  <c:v>1411</c:v>
                </c:pt>
                <c:pt idx="3">
                  <c:v>1372</c:v>
                </c:pt>
                <c:pt idx="4">
                  <c:v>1331</c:v>
                </c:pt>
                <c:pt idx="5">
                  <c:v>1617</c:v>
                </c:pt>
                <c:pt idx="6">
                  <c:v>2008</c:v>
                </c:pt>
                <c:pt idx="7">
                  <c:v>1495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D6D-4442-AA3E-89DAF6CCF495}"/>
            </c:ext>
          </c:extLst>
        </c:ser>
        <c:ser>
          <c:idx val="1"/>
          <c:order val="1"/>
          <c:tx>
            <c:v>2019</c:v>
          </c:tx>
          <c:spPr>
            <a:ln w="508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Dataset2!$A$1:$A$9</c:f>
              <c:strCache>
                <c:ptCount val="8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  <c:pt idx="7">
                  <c:v>October</c:v>
                </c:pt>
              </c:strCache>
              <c:extLst/>
            </c:strRef>
          </c:cat>
          <c:val>
            <c:numRef>
              <c:f>Dataset2!$C$1:$C$9</c:f>
              <c:numCache>
                <c:formatCode>General</c:formatCode>
                <c:ptCount val="8"/>
                <c:pt idx="0">
                  <c:v>916</c:v>
                </c:pt>
                <c:pt idx="1">
                  <c:v>1474</c:v>
                </c:pt>
                <c:pt idx="2">
                  <c:v>1749</c:v>
                </c:pt>
                <c:pt idx="3">
                  <c:v>1420</c:v>
                </c:pt>
                <c:pt idx="4">
                  <c:v>1575</c:v>
                </c:pt>
                <c:pt idx="5">
                  <c:v>1758</c:v>
                </c:pt>
                <c:pt idx="6">
                  <c:v>2324</c:v>
                </c:pt>
                <c:pt idx="7">
                  <c:v>1747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D6D-4442-AA3E-89DAF6CCF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1599592"/>
        <c:axId val="591600576"/>
      </c:lineChart>
      <c:catAx>
        <c:axId val="591599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dnika Next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591600576"/>
        <c:crosses val="autoZero"/>
        <c:auto val="1"/>
        <c:lblAlgn val="ctr"/>
        <c:lblOffset val="100"/>
        <c:noMultiLvlLbl val="0"/>
      </c:catAx>
      <c:valAx>
        <c:axId val="59160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dnika Next" panose="00000500000000000000" pitchFamily="50" charset="0"/>
                    <a:ea typeface="+mn-ea"/>
                    <a:cs typeface="+mn-cs"/>
                  </a:defRPr>
                </a:pPr>
                <a:r>
                  <a:rPr lang="en-US" sz="2000" dirty="0">
                    <a:latin typeface="Radnika Next" panose="00000500000000000000" pitchFamily="50" charset="0"/>
                  </a:rPr>
                  <a:t>Sessions</a:t>
                </a:r>
              </a:p>
            </c:rich>
          </c:tx>
          <c:layout>
            <c:manualLayout>
              <c:xMode val="edge"/>
              <c:yMode val="edge"/>
              <c:x val="5.9070506349540454E-2"/>
              <c:y val="0.27316678556586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dnika Next" panose="00000500000000000000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dnika Next" panose="00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591599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521093257434249"/>
          <c:y val="0.89906858594411521"/>
          <c:w val="0.24516181008526652"/>
          <c:h val="8.3996613039796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dnika Next" panose="000005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F360C-1559-4BF2-850F-047C8EF0CED4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DDE5D-5BBA-4E43-9823-1C35656065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DDE5D-5BBA-4E43-9823-1C356560651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4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B603ED-D35F-124C-9C1E-836ED99DEAF9}"/>
              </a:ext>
            </a:extLst>
          </p:cNvPr>
          <p:cNvCxnSpPr>
            <a:cxnSpLocks/>
          </p:cNvCxnSpPr>
          <p:nvPr userDrawn="1"/>
        </p:nvCxnSpPr>
        <p:spPr>
          <a:xfrm>
            <a:off x="444500" y="6407467"/>
            <a:ext cx="11304582" cy="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7A01D01-1716-3147-989C-6F9AE81CA7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596" y="6606878"/>
            <a:ext cx="1246485" cy="129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3BDCB-B801-014D-90C7-03B37685BBCC}"/>
              </a:ext>
            </a:extLst>
          </p:cNvPr>
          <p:cNvSpPr txBox="1"/>
          <p:nvPr userDrawn="1"/>
        </p:nvSpPr>
        <p:spPr>
          <a:xfrm>
            <a:off x="442918" y="6603733"/>
            <a:ext cx="6537002" cy="93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adnika Next" pitchFamily="2" charset="77"/>
              </a:rPr>
              <a:t>LESSARD-SAMS OUTDOOR HERITAGE COUNCIL    |   Presentation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431E59-2E5D-5047-92D8-5111165685F3}"/>
              </a:ext>
            </a:extLst>
          </p:cNvPr>
          <p:cNvSpPr txBox="1"/>
          <p:nvPr userDrawn="1"/>
        </p:nvSpPr>
        <p:spPr>
          <a:xfrm>
            <a:off x="11734252" y="6567525"/>
            <a:ext cx="447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61E99-1FED-1543-B4FE-E3E098ABBD2D}" type="slidenum">
              <a:rPr lang="en-US" sz="100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Radnika Next" pitchFamily="2" charset="77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b="0" i="0" dirty="0">
              <a:solidFill>
                <a:schemeClr val="tx1">
                  <a:lumMod val="65000"/>
                  <a:lumOff val="35000"/>
                </a:schemeClr>
              </a:solidFill>
              <a:latin typeface="Radnika N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351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9417-9F8E-AC4D-AE0A-7530738F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8C56E-5217-4D46-A856-207FE6191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F348-EA2A-484A-B163-6713E29E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FA185-BEBC-F243-9C14-ABF78753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7C22A-AE65-164F-9C81-BA3C6C9D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6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EDF1A-3167-D445-9A66-B0679A440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35CE6-8F21-FE45-B3A0-444AE268C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65AB-5059-5A45-B610-7C70ADDD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9240-7E3C-F144-B3B2-6EA56678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C11C-080B-D147-8352-58B5F8A6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0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B5D8-5734-6746-97AA-3088CDFD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6B3A-54A3-B84A-9E4A-62ECD4435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04842-320D-1B4D-B8FF-6571E7F9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8C48-CB7C-3646-997B-A0E1FD7C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E3688-B4CC-704C-98FE-9458ED56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DD86-31E9-CD45-8541-55A9D47C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5A77-560C-C842-AB90-5375413A4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1E60F-D272-1543-8A49-F89B4BE27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5733-4DA7-DC48-8800-7775BCEA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0205E-A1C9-A547-9FC8-AE0783A7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8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CE17-C8AC-7D4D-BBFA-2F29A2CE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BBD05-82B3-3945-9C60-BCFF94D1A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064CA-DF00-EA41-80C7-77850A4FD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9187A-9C1F-5B41-91DB-71D5B2E2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BB20B-6802-EC4D-A43B-60E7BBC0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E1DBC-B124-584A-90E7-A58DB782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29F3-44DB-3F4E-91B6-093C68DE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B9048-8713-A54C-9A7E-D84086210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58455-792B-244C-9E7A-74354DBD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48F33-001E-3A44-96B9-997A0C8C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D412B7-FFA5-7848-80CC-245FD8379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33423B-D130-1948-9377-A6066ED2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5B696-3E86-0A4A-B558-13A87437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AB64E2-4BF6-7240-9C2D-3658887D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6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F8C2-7956-B64A-A1AD-2230DB55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56786-E1F7-D048-A7AF-B4EC600D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4AFA4-1331-1C4C-8C75-EC5346D9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8D87E-2000-364E-AA18-7C2E5515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0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D6D08-4E76-454F-9A69-C2BAAFE0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263CF-56FB-1C49-A1F1-DE750171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85B3-0E87-AE46-ADB5-DFAA61A5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E243-E196-0449-B9F0-F3E73CC8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27988-0116-C54E-A77A-EB382D726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0CF48-0AAC-7C4C-B524-26B419A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911A-ACA5-424A-9AC1-41A30F1C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14461-99B0-5142-84C8-34905837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883B-7F08-024C-8192-4E9DCCFE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2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18F3-32C3-8048-A16A-652C8C7C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D9784-EA5B-A94B-9860-46A588CEB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D239-9B0F-B841-9E01-6678307C1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0B76E-3CB9-1B4D-9373-A766BA01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D2040-6E3E-F14D-BFD6-1A4B943D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619B1-4CA4-6740-B8C6-276DDE7F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8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E5AC3-7592-5D4A-AB21-3B83B4BA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8B932-F23E-754E-AE25-059FBD0A0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49F57-4E4B-2B47-80A2-F82638D73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F524-DC02-B342-B726-E6F0F4BF23AE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CD36C-CD0C-684D-A130-2BA3222CE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3F99F-9011-4544-8A1D-715874639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D300C-B613-C345-BC78-AF3AF8E2A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7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C26EEF-F305-7346-9243-03138B5350E2}"/>
              </a:ext>
            </a:extLst>
          </p:cNvPr>
          <p:cNvSpPr/>
          <p:nvPr/>
        </p:nvSpPr>
        <p:spPr>
          <a:xfrm>
            <a:off x="457200" y="457199"/>
            <a:ext cx="365760" cy="1280160"/>
          </a:xfrm>
          <a:prstGeom prst="rect">
            <a:avLst/>
          </a:prstGeom>
          <a:solidFill>
            <a:srgbClr val="FA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C4E66-F0A3-484A-AFA9-94E2244D7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7" y="5805525"/>
            <a:ext cx="384048" cy="5952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C336F-2309-2646-BEA6-3EEE20C9EA21}"/>
              </a:ext>
            </a:extLst>
          </p:cNvPr>
          <p:cNvSpPr/>
          <p:nvPr/>
        </p:nvSpPr>
        <p:spPr>
          <a:xfrm>
            <a:off x="457200" y="1737359"/>
            <a:ext cx="365760" cy="1280160"/>
          </a:xfrm>
          <a:prstGeom prst="rect">
            <a:avLst/>
          </a:prstGeom>
          <a:solidFill>
            <a:srgbClr val="FE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92258-77AD-9840-AA98-5FB23FF6A3A6}"/>
              </a:ext>
            </a:extLst>
          </p:cNvPr>
          <p:cNvSpPr/>
          <p:nvPr/>
        </p:nvSpPr>
        <p:spPr>
          <a:xfrm>
            <a:off x="457200" y="3017519"/>
            <a:ext cx="365760" cy="1280160"/>
          </a:xfrm>
          <a:prstGeom prst="rect">
            <a:avLst/>
          </a:prstGeom>
          <a:solidFill>
            <a:srgbClr val="B5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D7075-494F-9A45-BDFF-9A9D76DECCF9}"/>
              </a:ext>
            </a:extLst>
          </p:cNvPr>
          <p:cNvSpPr/>
          <p:nvPr/>
        </p:nvSpPr>
        <p:spPr>
          <a:xfrm>
            <a:off x="457200" y="4297679"/>
            <a:ext cx="365760" cy="1280160"/>
          </a:xfrm>
          <a:prstGeom prst="rect">
            <a:avLst/>
          </a:prstGeom>
          <a:solidFill>
            <a:srgbClr val="FC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A2B12-636E-9B4E-B16E-77E1FF2A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57199"/>
            <a:ext cx="1828800" cy="188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B6BBAF-9009-FD40-95DF-619FBBAE5E05}"/>
              </a:ext>
            </a:extLst>
          </p:cNvPr>
          <p:cNvSpPr txBox="1"/>
          <p:nvPr/>
        </p:nvSpPr>
        <p:spPr>
          <a:xfrm>
            <a:off x="2350065" y="4307918"/>
            <a:ext cx="9384736" cy="209288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2000" dirty="0">
                <a:solidFill>
                  <a:srgbClr val="262623"/>
                </a:solidFill>
                <a:latin typeface="Radnika Next" pitchFamily="2" charset="77"/>
              </a:rPr>
              <a:t>PRESENTATION</a:t>
            </a:r>
          </a:p>
          <a:p>
            <a:pPr algn="r"/>
            <a:endParaRPr lang="en-US" dirty="0">
              <a:solidFill>
                <a:srgbClr val="262623"/>
              </a:solidFill>
              <a:latin typeface="Radnika Next Condensed" pitchFamily="2" charset="77"/>
            </a:endParaRPr>
          </a:p>
          <a:p>
            <a:pPr algn="r"/>
            <a:r>
              <a:rPr lang="en-US" sz="2800" b="1" dirty="0">
                <a:solidFill>
                  <a:srgbClr val="262623"/>
                </a:solidFill>
                <a:latin typeface="Bookmania" pitchFamily="2" charset="77"/>
              </a:rPr>
              <a:t>LESSARD-SAMS </a:t>
            </a:r>
          </a:p>
          <a:p>
            <a:pPr algn="r"/>
            <a:r>
              <a:rPr lang="en-US" sz="2800" b="1" dirty="0">
                <a:solidFill>
                  <a:srgbClr val="262623"/>
                </a:solidFill>
                <a:latin typeface="Bookmania" pitchFamily="2" charset="77"/>
              </a:rPr>
              <a:t>OUTDOOR HERITAGE COUNCIL </a:t>
            </a:r>
          </a:p>
          <a:p>
            <a:pPr algn="r"/>
            <a:endParaRPr lang="en-US" dirty="0">
              <a:solidFill>
                <a:srgbClr val="262623"/>
              </a:solidFill>
              <a:latin typeface="Radnika Next Light" pitchFamily="2" charset="77"/>
            </a:endParaRPr>
          </a:p>
          <a:p>
            <a:pPr algn="r"/>
            <a:r>
              <a:rPr lang="en-US" dirty="0">
                <a:solidFill>
                  <a:srgbClr val="262623"/>
                </a:solidFill>
                <a:latin typeface="Radnika Next Light" pitchFamily="2" charset="77"/>
              </a:rPr>
              <a:t>11.21.19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0F6162-BA5D-774C-8A05-F2B5FC2E56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021189">
            <a:off x="627102" y="484070"/>
            <a:ext cx="16002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C4618-3B62-483D-8404-0A8DE15C44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470"/>
          <a:stretch/>
        </p:blipFill>
        <p:spPr>
          <a:xfrm>
            <a:off x="4287166" y="2377343"/>
            <a:ext cx="1876806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9F08B-14C1-41D4-B1D8-6322B17A02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18" r="8810" b="24309"/>
          <a:stretch/>
        </p:blipFill>
        <p:spPr>
          <a:xfrm>
            <a:off x="8934448" y="2377343"/>
            <a:ext cx="26947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3C755F-B852-44EF-A376-F60B1D83D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7633" y="2378069"/>
            <a:ext cx="955548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4D0717-044A-41AE-B81A-546D0DA47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104" y="2378069"/>
            <a:ext cx="278885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4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Blue-Winged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Teal Award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6A31B-FBD6-4AD2-9FCC-8203EE03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19591" y="724152"/>
            <a:ext cx="4180219" cy="5409696"/>
          </a:xfrm>
          <a:prstGeom prst="rect">
            <a:avLst/>
          </a:prstGeom>
          <a:ln w="9525">
            <a:solidFill>
              <a:schemeClr val="bg1">
                <a:lumMod val="50000"/>
                <a:alpha val="85000"/>
              </a:schemeClr>
            </a:solidFill>
          </a:ln>
          <a:effectLst>
            <a:outerShdw blurRad="660400" dist="317500" dir="5400000" sx="88000" sy="88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4EFA-99CA-48DC-9B6B-59E5C5DE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8599" y="724152"/>
            <a:ext cx="4180219" cy="5409696"/>
          </a:xfrm>
          <a:prstGeom prst="rect">
            <a:avLst/>
          </a:prstGeom>
          <a:ln w="9525">
            <a:solidFill>
              <a:schemeClr val="bg1">
                <a:lumMod val="50000"/>
                <a:alpha val="85000"/>
              </a:schemeClr>
            </a:solidFill>
          </a:ln>
          <a:effectLst>
            <a:outerShdw blurRad="660400" dist="317500" dir="5400000" sx="88000" sy="88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12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Website Assessment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B5D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04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Objectives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SemiBold" pitchFamily="2" charset="77"/>
                <a:ea typeface="Arial" charset="0"/>
                <a:cs typeface="Arial" charset="0"/>
              </a:rPr>
              <a:t>Assess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technical functionality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SemiBold" pitchFamily="2" charset="77"/>
                <a:ea typeface="Arial" charset="0"/>
                <a:cs typeface="Arial" charset="0"/>
              </a:rPr>
              <a:t>Track and assess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current search engine visibility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SemiBold" pitchFamily="2" charset="77"/>
                <a:ea typeface="Arial" charset="0"/>
                <a:cs typeface="Arial" charset="0"/>
              </a:rPr>
              <a:t>Establish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 comprehensive analytics system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SemiBold" pitchFamily="2" charset="77"/>
                <a:ea typeface="Arial" charset="0"/>
                <a:cs typeface="Arial" charset="0"/>
              </a:rPr>
              <a:t>Review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website content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SemiBold" pitchFamily="2" charset="77"/>
                <a:ea typeface="Arial" charset="0"/>
                <a:cs typeface="Arial" charset="0"/>
              </a:rPr>
              <a:t>Assess and optimize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 website design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3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262623"/>
              </a:solidFill>
              <a:latin typeface="Bookmania" pitchFamily="2" charset="77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30221-FE43-4552-BFF1-2DC0B7690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62" y="241834"/>
            <a:ext cx="8090380" cy="60131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909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Online landscape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50B80-C6CF-46F8-BC75-12AD6E0FF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6" t="17729" r="52051" b="64410"/>
          <a:stretch/>
        </p:blipFill>
        <p:spPr>
          <a:xfrm>
            <a:off x="3000200" y="5041041"/>
            <a:ext cx="6038682" cy="1130589"/>
          </a:xfrm>
          <a:prstGeom prst="rect">
            <a:avLst/>
          </a:prstGeom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E9CEE54C-62EC-4F6C-82ED-B745FF5E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877" y="1421672"/>
            <a:ext cx="2571750" cy="1085850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AF414976-2C2E-40ED-9C60-292F1CD4A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384" y="2709166"/>
            <a:ext cx="1905998" cy="1905998"/>
          </a:xfrm>
          <a:prstGeom prst="rect">
            <a:avLst/>
          </a:prstGeom>
        </p:spPr>
      </p:pic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9BC972D3-D799-43B0-BF2B-40C178773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053" y="1144418"/>
            <a:ext cx="4067175" cy="112395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E2F1439-B1F2-4D27-AEA3-AB6D1E789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35" b="13355"/>
          <a:stretch/>
        </p:blipFill>
        <p:spPr>
          <a:xfrm>
            <a:off x="4978388" y="3336837"/>
            <a:ext cx="2143125" cy="150256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CEB8731-1153-4122-84AB-B6A0C4263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065" y="2268368"/>
            <a:ext cx="2775093" cy="1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Content and user experience (UX)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Website organized in logical, hierarchical way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Features are typical to a contemporary government website experience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Website is mobile-responsive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Content is useful and concise, but readability and accessibility could be improved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Current content structure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F4C0C-F789-4174-A3D4-4E2CC604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53" y="1673639"/>
            <a:ext cx="11831871" cy="43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0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Conversion tracking / goal tracking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9858794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Refine overall goals of website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What do we want people to do when they get there?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Use a contact form to encourage more submissions and effectively track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Set up call tracking to monitor and record phone calls made through the website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Key search phrases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Tracking key search phrases: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LSOHC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Lessard-SAMS Outdoor Heritage Council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conservation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outdoors project funding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fishing issues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prairie issues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nature bill status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 lakes projects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1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2831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Examples of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LSOHC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in search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results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0F0A5C-C760-4923-BF47-77BCE118C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7" t="8709" r="49725" b="53702"/>
          <a:stretch/>
        </p:blipFill>
        <p:spPr>
          <a:xfrm>
            <a:off x="3051548" y="1458254"/>
            <a:ext cx="4232031" cy="4784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4F03F64-4056-4049-AC6E-6382BAEE7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05" t="12585" r="48102" b="50000"/>
          <a:stretch/>
        </p:blipFill>
        <p:spPr>
          <a:xfrm>
            <a:off x="7384840" y="550557"/>
            <a:ext cx="4583723" cy="5692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250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Project goals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Radnika Next SemiBold" pitchFamily="2" charset="77"/>
                <a:ea typeface="Arial" charset="0"/>
                <a:cs typeface="Arial" charset="0"/>
              </a:rPr>
              <a:t>Share accurate, targeted and timely information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about the fund and program accomplishments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latin typeface="Radnika Next SemiBold" pitchFamily="2" charset="77"/>
                <a:ea typeface="Arial" charset="0"/>
                <a:cs typeface="Arial" charset="0"/>
              </a:rPr>
              <a:t>Create and implement tools and templates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for staff and program managers to report accomplishments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latin typeface="Radnika Next SemiBold" pitchFamily="2" charset="77"/>
                <a:ea typeface="Arial" charset="0"/>
                <a:cs typeface="Arial" charset="0"/>
              </a:rPr>
              <a:t>Make new connections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with partners; create new fans; spread good news 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latin typeface="Radnika Next SemiBold" pitchFamily="2" charset="77"/>
                <a:ea typeface="Arial" charset="0"/>
                <a:cs typeface="Arial" charset="0"/>
              </a:rPr>
              <a:t>Monitor and report success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of outreach efforts</a:t>
            </a:r>
          </a:p>
        </p:txBody>
      </p:sp>
    </p:spTree>
    <p:extLst>
      <p:ext uri="{BB962C8B-B14F-4D97-AF65-F5344CB8AC3E}">
        <p14:creationId xmlns:p14="http://schemas.microsoft.com/office/powerpoint/2010/main" val="395268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SEO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9704415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Significant opportunity to attract website visitors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Outreach and digital ad campaigns would help drive relevant traffic and increase public awareness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Consistent messaging will improve organic search rankings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“Restore, protect, enhance Minnesota’s wetlands, prairies, forests and habitat.”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2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Design impact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84218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Improve visual appeal of website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Add more imagery – photos and videos of OHF-funded projects and Minnesota’s landscape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Scrolling social media, short video clips on home page 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57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262623"/>
              </a:solidFill>
              <a:latin typeface="Bookmania" pitchFamily="2" charset="77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9F81F-A3B0-4BD7-A3DB-797C4FD4AB4C}"/>
              </a:ext>
            </a:extLst>
          </p:cNvPr>
          <p:cNvSpPr txBox="1"/>
          <p:nvPr/>
        </p:nvSpPr>
        <p:spPr>
          <a:xfrm>
            <a:off x="337351" y="444659"/>
            <a:ext cx="379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Website traffic</a:t>
            </a:r>
            <a:endParaRPr lang="en-US" sz="4000" b="1" dirty="0">
              <a:solidFill>
                <a:srgbClr val="FCC7CD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8BD26F3-EE80-4094-8249-27FE5573C7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725811"/>
              </p:ext>
            </p:extLst>
          </p:nvPr>
        </p:nvGraphicFramePr>
        <p:xfrm>
          <a:off x="-450937" y="1613505"/>
          <a:ext cx="12338137" cy="449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4068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262623"/>
              </a:solidFill>
              <a:latin typeface="Bookmania" pitchFamily="2" charset="77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9F81F-A3B0-4BD7-A3DB-797C4FD4AB4C}"/>
              </a:ext>
            </a:extLst>
          </p:cNvPr>
          <p:cNvSpPr txBox="1"/>
          <p:nvPr/>
        </p:nvSpPr>
        <p:spPr>
          <a:xfrm>
            <a:off x="337351" y="444659"/>
            <a:ext cx="379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Progress </a:t>
            </a:r>
            <a:endParaRPr lang="en-US" sz="4000" b="1" dirty="0">
              <a:solidFill>
                <a:srgbClr val="FCC7CD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BE565-D989-46EE-9EA3-9665F4B6C00A}"/>
              </a:ext>
            </a:extLst>
          </p:cNvPr>
          <p:cNvSpPr txBox="1"/>
          <p:nvPr/>
        </p:nvSpPr>
        <p:spPr>
          <a:xfrm>
            <a:off x="1010500" y="1755517"/>
            <a:ext cx="2951445" cy="1261884"/>
          </a:xfrm>
          <a:prstGeom prst="rect">
            <a:avLst/>
          </a:prstGeom>
          <a:solidFill>
            <a:schemeClr val="bg1"/>
          </a:solidFill>
          <a:ln w="63500">
            <a:solidFill>
              <a:srgbClr val="FADC64"/>
            </a:solidFill>
            <a:miter lim="800000"/>
          </a:ln>
        </p:spPr>
        <p:txBody>
          <a:bodyPr wrap="square" lIns="137160" tIns="137160" rIns="137160" bIns="137160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+11%</a:t>
            </a:r>
          </a:p>
          <a:p>
            <a:pPr algn="ctr"/>
            <a:r>
              <a:rPr lang="en-US" sz="2400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Sessions</a:t>
            </a:r>
            <a:endParaRPr lang="en-US" sz="2400" b="1" dirty="0">
              <a:solidFill>
                <a:schemeClr val="bg1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272CE-08FD-4415-883C-749887A40422}"/>
              </a:ext>
            </a:extLst>
          </p:cNvPr>
          <p:cNvSpPr txBox="1"/>
          <p:nvPr/>
        </p:nvSpPr>
        <p:spPr>
          <a:xfrm>
            <a:off x="4366314" y="1755517"/>
            <a:ext cx="3001078" cy="1261884"/>
          </a:xfrm>
          <a:prstGeom prst="rect">
            <a:avLst/>
          </a:prstGeom>
          <a:solidFill>
            <a:schemeClr val="bg1"/>
          </a:solidFill>
          <a:ln w="63500">
            <a:solidFill>
              <a:srgbClr val="FEB46E"/>
            </a:solidFill>
            <a:miter lim="800000"/>
          </a:ln>
        </p:spPr>
        <p:txBody>
          <a:bodyPr wrap="square" lIns="137160" tIns="137160" rIns="137160" bIns="137160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+9%</a:t>
            </a:r>
          </a:p>
          <a:p>
            <a:pPr algn="ctr"/>
            <a:r>
              <a:rPr lang="en-US" sz="2400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Visitors</a:t>
            </a:r>
            <a:endParaRPr lang="en-US" sz="2400" b="1" dirty="0">
              <a:solidFill>
                <a:schemeClr val="bg1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E574D-B733-45B1-BBBA-EFEF70946B5B}"/>
              </a:ext>
            </a:extLst>
          </p:cNvPr>
          <p:cNvSpPr txBox="1"/>
          <p:nvPr/>
        </p:nvSpPr>
        <p:spPr>
          <a:xfrm>
            <a:off x="7809339" y="1768043"/>
            <a:ext cx="3001078" cy="1261884"/>
          </a:xfrm>
          <a:prstGeom prst="rect">
            <a:avLst/>
          </a:prstGeom>
          <a:solidFill>
            <a:schemeClr val="bg1"/>
          </a:solidFill>
          <a:ln w="63500">
            <a:solidFill>
              <a:srgbClr val="B5DFE6"/>
            </a:solidFill>
            <a:miter lim="800000"/>
          </a:ln>
        </p:spPr>
        <p:txBody>
          <a:bodyPr wrap="square" lIns="137160" tIns="137160" rIns="137160" bIns="137160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+12%</a:t>
            </a:r>
          </a:p>
          <a:p>
            <a:pPr algn="ctr"/>
            <a:r>
              <a:rPr lang="en-US" sz="2400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New visitors</a:t>
            </a:r>
            <a:endParaRPr lang="en-US" sz="2400" b="1" dirty="0">
              <a:solidFill>
                <a:schemeClr val="bg1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3E6A9-3130-4797-A2ED-25C718E716B3}"/>
              </a:ext>
            </a:extLst>
          </p:cNvPr>
          <p:cNvSpPr txBox="1"/>
          <p:nvPr/>
        </p:nvSpPr>
        <p:spPr>
          <a:xfrm>
            <a:off x="2702498" y="3441526"/>
            <a:ext cx="2951445" cy="1631216"/>
          </a:xfrm>
          <a:prstGeom prst="rect">
            <a:avLst/>
          </a:prstGeom>
          <a:solidFill>
            <a:schemeClr val="bg1"/>
          </a:solidFill>
          <a:ln w="63500">
            <a:solidFill>
              <a:srgbClr val="FCC7CD"/>
            </a:solidFill>
            <a:miter lim="800000"/>
          </a:ln>
        </p:spPr>
        <p:txBody>
          <a:bodyPr wrap="square" lIns="137160" tIns="137160" rIns="137160" bIns="137160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+8%</a:t>
            </a:r>
          </a:p>
          <a:p>
            <a:pPr algn="ctr"/>
            <a:r>
              <a:rPr lang="en-US" sz="2400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Visitors from organic search</a:t>
            </a:r>
            <a:endParaRPr lang="en-US" sz="2400" b="1" dirty="0">
              <a:solidFill>
                <a:schemeClr val="bg1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0925B-1F46-4F75-B48A-55E611FE3807}"/>
              </a:ext>
            </a:extLst>
          </p:cNvPr>
          <p:cNvSpPr txBox="1"/>
          <p:nvPr/>
        </p:nvSpPr>
        <p:spPr>
          <a:xfrm>
            <a:off x="6093274" y="3441526"/>
            <a:ext cx="3001078" cy="1631216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txBody>
          <a:bodyPr wrap="square" lIns="137160" tIns="137160" rIns="137160" bIns="137160" rtlCol="0">
            <a:spAutoFit/>
          </a:bodyPr>
          <a:lstStyle/>
          <a:p>
            <a:pPr algn="ctr"/>
            <a:r>
              <a:rPr lang="en-US" sz="4000" b="1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+79%</a:t>
            </a:r>
          </a:p>
          <a:p>
            <a:pPr algn="ctr"/>
            <a:r>
              <a:rPr lang="en-US" sz="2400" dirty="0">
                <a:solidFill>
                  <a:srgbClr val="262623"/>
                </a:solidFill>
                <a:latin typeface="Radnika Next" pitchFamily="2" charset="77"/>
                <a:ea typeface="Arial" charset="0"/>
                <a:cs typeface="Arial" charset="0"/>
              </a:rPr>
              <a:t>Visitors from other websites</a:t>
            </a:r>
            <a:endParaRPr lang="en-US" sz="2400" b="1" dirty="0">
              <a:solidFill>
                <a:schemeClr val="bg1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21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Website recommendations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7704806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Re-evaluate goals and adjust tracking to measure successful visits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Update or remove old content 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Conduct an ADA-compliance audit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Add seasonal photos / images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(fall, winter, spring, summer)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35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Project image organization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8932356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Collect and organize project photos, videos and other related data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Significantly streamline and standardize the process, making assets easily available and shareable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Utilize existing assets whenever possible to save money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Use collected artwork in outreach materials and website design updates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21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Social Media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FCC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0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Early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progress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F7852-B365-4046-9BD6-4C14E2EF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08" y="705599"/>
            <a:ext cx="8445601" cy="54468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4500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fruit, flower&#10;&#10;Description automatically generated">
            <a:extLst>
              <a:ext uri="{FF2B5EF4-FFF2-40B4-BE49-F238E27FC236}">
                <a16:creationId xmlns:a16="http://schemas.microsoft.com/office/drawing/2014/main" id="{EA4129C0-BAE0-4625-9131-F47EA4BF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87" y="2469225"/>
            <a:ext cx="9042668" cy="3829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C939756-552E-4C5F-8CE1-890EC11EB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16433"/>
              </p:ext>
            </p:extLst>
          </p:nvPr>
        </p:nvGraphicFramePr>
        <p:xfrm>
          <a:off x="1449787" y="301805"/>
          <a:ext cx="9042668" cy="2167421"/>
        </p:xfrm>
        <a:graphic>
          <a:graphicData uri="http://schemas.openxmlformats.org/drawingml/2006/table">
            <a:tbl>
              <a:tblPr/>
              <a:tblGrid>
                <a:gridCol w="1180521">
                  <a:extLst>
                    <a:ext uri="{9D8B030D-6E8A-4147-A177-3AD203B41FA5}">
                      <a16:colId xmlns:a16="http://schemas.microsoft.com/office/drawing/2014/main" val="3690458652"/>
                    </a:ext>
                  </a:extLst>
                </a:gridCol>
                <a:gridCol w="1228915">
                  <a:extLst>
                    <a:ext uri="{9D8B030D-6E8A-4147-A177-3AD203B41FA5}">
                      <a16:colId xmlns:a16="http://schemas.microsoft.com/office/drawing/2014/main" val="827347360"/>
                    </a:ext>
                  </a:extLst>
                </a:gridCol>
                <a:gridCol w="2198598">
                  <a:extLst>
                    <a:ext uri="{9D8B030D-6E8A-4147-A177-3AD203B41FA5}">
                      <a16:colId xmlns:a16="http://schemas.microsoft.com/office/drawing/2014/main" val="1960989091"/>
                    </a:ext>
                  </a:extLst>
                </a:gridCol>
                <a:gridCol w="2103005">
                  <a:extLst>
                    <a:ext uri="{9D8B030D-6E8A-4147-A177-3AD203B41FA5}">
                      <a16:colId xmlns:a16="http://schemas.microsoft.com/office/drawing/2014/main" val="29128861"/>
                    </a:ext>
                  </a:extLst>
                </a:gridCol>
                <a:gridCol w="2331629">
                  <a:extLst>
                    <a:ext uri="{9D8B030D-6E8A-4147-A177-3AD203B41FA5}">
                      <a16:colId xmlns:a16="http://schemas.microsoft.com/office/drawing/2014/main" val="1936276341"/>
                    </a:ext>
                  </a:extLst>
                </a:gridCol>
              </a:tblGrid>
              <a:tr h="21674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Followers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Likes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Engagements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377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 Media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10.77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15575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F569FBB-EFA4-44A0-A5D5-D7EE61EE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60" y="1468340"/>
            <a:ext cx="736633" cy="736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4A35C2-805D-47BD-AA44-79079AAB3556}"/>
              </a:ext>
            </a:extLst>
          </p:cNvPr>
          <p:cNvSpPr txBox="1"/>
          <p:nvPr/>
        </p:nvSpPr>
        <p:spPr>
          <a:xfrm>
            <a:off x="2685819" y="2531856"/>
            <a:ext cx="342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Instagram Post</a:t>
            </a:r>
          </a:p>
        </p:txBody>
      </p:sp>
    </p:spTree>
    <p:extLst>
      <p:ext uri="{BB962C8B-B14F-4D97-AF65-F5344CB8AC3E}">
        <p14:creationId xmlns:p14="http://schemas.microsoft.com/office/powerpoint/2010/main" val="1305376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Twitter 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17588" y="1576595"/>
            <a:ext cx="888924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Twitter account launched in November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Content deployed in tandem with Facebook and Instagram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529FD-6F0A-4AD6-9936-09BD47644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" r="1089" b="-2"/>
          <a:stretch/>
        </p:blipFill>
        <p:spPr>
          <a:xfrm>
            <a:off x="10412683" y="225499"/>
            <a:ext cx="1393576" cy="1423203"/>
          </a:xfrm>
          <a:prstGeom prst="rect">
            <a:avLst/>
          </a:prstGeom>
          <a:effectLst/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6BF99A-FFD5-450A-B7C9-ABDD941B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053" y="2811837"/>
            <a:ext cx="3494359" cy="3576441"/>
          </a:xfrm>
          <a:prstGeom prst="rect">
            <a:avLst/>
          </a:prstGeom>
        </p:spPr>
      </p:pic>
      <p:pic>
        <p:nvPicPr>
          <p:cNvPr id="6" name="Picture 5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7B639769-4972-4D3E-A8C4-31A281180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61" y="2812308"/>
            <a:ext cx="3096710" cy="3464116"/>
          </a:xfrm>
          <a:prstGeom prst="rect">
            <a:avLst/>
          </a:prstGeom>
        </p:spPr>
      </p:pic>
      <p:pic>
        <p:nvPicPr>
          <p:cNvPr id="7" name="Picture 6" descr="A picture containing animal, mammal, deer, grass&#10;&#10;Description automatically generated">
            <a:extLst>
              <a:ext uri="{FF2B5EF4-FFF2-40B4-BE49-F238E27FC236}">
                <a16:creationId xmlns:a16="http://schemas.microsoft.com/office/drawing/2014/main" id="{F005AFCD-DDC2-4CC4-9D2C-0173BE968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2" y="2849415"/>
            <a:ext cx="3313532" cy="34270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31234A-8B1C-4D1C-9558-6B141B72D77C}"/>
              </a:ext>
            </a:extLst>
          </p:cNvPr>
          <p:cNvSpPr/>
          <p:nvPr/>
        </p:nvSpPr>
        <p:spPr>
          <a:xfrm>
            <a:off x="8196774" y="2749748"/>
            <a:ext cx="3558113" cy="36260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70FCB-6C99-4F62-838D-53950254BC8B}"/>
              </a:ext>
            </a:extLst>
          </p:cNvPr>
          <p:cNvSpPr/>
          <p:nvPr/>
        </p:nvSpPr>
        <p:spPr>
          <a:xfrm>
            <a:off x="4625491" y="2762285"/>
            <a:ext cx="3276655" cy="36260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30463-C96B-4986-A20C-59909C25BF88}"/>
              </a:ext>
            </a:extLst>
          </p:cNvPr>
          <p:cNvSpPr/>
          <p:nvPr/>
        </p:nvSpPr>
        <p:spPr>
          <a:xfrm>
            <a:off x="925299" y="2749749"/>
            <a:ext cx="3402135" cy="36379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8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Target markets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76116"/>
            <a:ext cx="1131230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Project partners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Conservation and outdoor groups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Media / influencers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Minnesotans </a:t>
            </a:r>
          </a:p>
          <a:p>
            <a:endParaRPr lang="en-US" sz="2400" dirty="0">
              <a:latin typeface="Radnika Next SemiBold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61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Social media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0BF26-375C-48E7-BFBE-19DA19CA063E}"/>
              </a:ext>
            </a:extLst>
          </p:cNvPr>
          <p:cNvSpPr txBox="1"/>
          <p:nvPr/>
        </p:nvSpPr>
        <p:spPr>
          <a:xfrm>
            <a:off x="6293303" y="978297"/>
            <a:ext cx="166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holding a dog&#10;&#10;Description automatically generated">
            <a:extLst>
              <a:ext uri="{FF2B5EF4-FFF2-40B4-BE49-F238E27FC236}">
                <a16:creationId xmlns:a16="http://schemas.microsoft.com/office/drawing/2014/main" id="{7C9FBB37-C5C5-134E-B9D9-441ED648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678" y="937101"/>
            <a:ext cx="6236404" cy="52961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B829FD-A8CD-4E99-85EF-FAE3895B7B37}"/>
              </a:ext>
            </a:extLst>
          </p:cNvPr>
          <p:cNvSpPr txBox="1"/>
          <p:nvPr/>
        </p:nvSpPr>
        <p:spPr>
          <a:xfrm>
            <a:off x="380288" y="1963182"/>
            <a:ext cx="464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adnika Next Light" panose="00000400000000000000" pitchFamily="50" charset="0"/>
              </a:rPr>
              <a:t>More cute dog photos! </a:t>
            </a:r>
          </a:p>
        </p:txBody>
      </p:sp>
    </p:spTree>
    <p:extLst>
      <p:ext uri="{BB962C8B-B14F-4D97-AF65-F5344CB8AC3E}">
        <p14:creationId xmlns:p14="http://schemas.microsoft.com/office/powerpoint/2010/main" val="2827821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Public Relations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FAD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27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Media relations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480957"/>
            <a:ext cx="548769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Radnika Next SemiBold" pitchFamily="2" charset="77"/>
                <a:ea typeface="Arial" charset="0"/>
                <a:cs typeface="Arial" charset="0"/>
              </a:rPr>
              <a:t>Press Releases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Distributed to date: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FY2021 Funding Announcement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Audubon Minnesota project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Two Rivers Fish Passage project 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Call for Funding 2019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Rep. Sondra Erikson meetings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Cattail Spray Tour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E1896-AD73-4E71-9E1D-460453FEDCC7}"/>
              </a:ext>
            </a:extLst>
          </p:cNvPr>
          <p:cNvSpPr txBox="1"/>
          <p:nvPr/>
        </p:nvSpPr>
        <p:spPr>
          <a:xfrm>
            <a:off x="5373666" y="1457993"/>
            <a:ext cx="6237961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Radnika Next SemiBold" pitchFamily="2" charset="77"/>
                <a:ea typeface="Arial" charset="0"/>
                <a:cs typeface="Arial" charset="0"/>
              </a:rPr>
              <a:t>Top Outlets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Have covered OHF/ LSOHC: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Brainerd Dispatch 	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Faribault Daily News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States News Services 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StarTribune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Echo Publishing 	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MinnPost 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Grand Forks Herald	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Winona Post 		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Northland Outdoors 	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Independent Age 		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St. Paul Pioneer Press 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MPR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Winona</a:t>
            </a:r>
          </a:p>
          <a:p>
            <a:pPr lvl="1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Aitkin	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	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4174206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Trend of coverage</a:t>
            </a:r>
            <a:endParaRPr lang="en-US" sz="2400" b="1" dirty="0">
              <a:solidFill>
                <a:srgbClr val="FCC7CD"/>
              </a:solidFill>
              <a:latin typeface="Radnika Next" pitchFamily="2" charset="77"/>
              <a:ea typeface="Arial" charset="0"/>
              <a:cs typeface="Arial" charset="0"/>
            </a:endParaRPr>
          </a:p>
        </p:txBody>
      </p:sp>
      <p:pic>
        <p:nvPicPr>
          <p:cNvPr id="5" name="Picture 4" descr="A picture containing implement, stationary, pencil&#10;&#10;Description automatically generated">
            <a:extLst>
              <a:ext uri="{FF2B5EF4-FFF2-40B4-BE49-F238E27FC236}">
                <a16:creationId xmlns:a16="http://schemas.microsoft.com/office/drawing/2014/main" id="{CC089F17-C3E8-4FE9-9CDB-C048282E9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9"/>
          <a:stretch/>
        </p:blipFill>
        <p:spPr>
          <a:xfrm>
            <a:off x="1" y="989556"/>
            <a:ext cx="10461072" cy="58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9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Share of coverage by media type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35803B96-B254-4FCB-AE37-D1A04E913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7" t="7577" r="22433" b="9582"/>
          <a:stretch/>
        </p:blipFill>
        <p:spPr>
          <a:xfrm>
            <a:off x="6498455" y="1040997"/>
            <a:ext cx="4937484" cy="4737502"/>
          </a:xfrm>
          <a:prstGeom prst="rect">
            <a:avLst/>
          </a:prstGeom>
        </p:spPr>
      </p:pic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D8C03F3-31BC-45CE-B1B5-1FDB93980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670" b="2112"/>
          <a:stretch/>
        </p:blipFill>
        <p:spPr>
          <a:xfrm>
            <a:off x="258089" y="5955735"/>
            <a:ext cx="11887200" cy="49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31371-9AF6-4DF5-AAAF-6C2CEE38BD53}"/>
              </a:ext>
            </a:extLst>
          </p:cNvPr>
          <p:cNvSpPr txBox="1"/>
          <p:nvPr/>
        </p:nvSpPr>
        <p:spPr>
          <a:xfrm>
            <a:off x="366290" y="1677880"/>
            <a:ext cx="4021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adnika Next Light" panose="00000400000000000000" pitchFamily="50" charset="0"/>
              </a:rPr>
              <a:t>Online consumer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Newspaper   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Trade publication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Wire service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Magazine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Radio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Blog </a:t>
            </a:r>
          </a:p>
          <a:p>
            <a:r>
              <a:rPr lang="en-US" sz="2400" dirty="0">
                <a:latin typeface="Radnika Next Light" panose="00000400000000000000" pitchFamily="50" charset="0"/>
              </a:rPr>
              <a:t>TV </a:t>
            </a:r>
          </a:p>
        </p:txBody>
      </p:sp>
    </p:spTree>
    <p:extLst>
      <p:ext uri="{BB962C8B-B14F-4D97-AF65-F5344CB8AC3E}">
        <p14:creationId xmlns:p14="http://schemas.microsoft.com/office/powerpoint/2010/main" val="2390100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3B2575BA-2F64-4048-8D88-9503695D7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1"/>
          <a:stretch/>
        </p:blipFill>
        <p:spPr>
          <a:xfrm>
            <a:off x="1302707" y="161967"/>
            <a:ext cx="9564124" cy="61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0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Top news coverage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F1CA2-9B44-49F5-A560-6E19AAFC39A3}"/>
              </a:ext>
            </a:extLst>
          </p:cNvPr>
          <p:cNvSpPr txBox="1"/>
          <p:nvPr/>
        </p:nvSpPr>
        <p:spPr>
          <a:xfrm>
            <a:off x="1171845" y="5329637"/>
            <a:ext cx="45463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177,349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St. Paul Pioneer Press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F2714-DE57-4C79-891F-829182EEE547}"/>
              </a:ext>
            </a:extLst>
          </p:cNvPr>
          <p:cNvSpPr txBox="1"/>
          <p:nvPr/>
        </p:nvSpPr>
        <p:spPr>
          <a:xfrm>
            <a:off x="6581262" y="5186421"/>
            <a:ext cx="48894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3,200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Falls Journal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7899F1-46E3-4882-8C3A-57B8B6F7A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8" b="3179"/>
          <a:stretch/>
        </p:blipFill>
        <p:spPr>
          <a:xfrm>
            <a:off x="1240077" y="1394376"/>
            <a:ext cx="4576586" cy="393526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4B7E930-5195-4ABD-90C0-8A8A9E35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730" y="1793875"/>
            <a:ext cx="1003300" cy="4927600"/>
          </a:xfrm>
          <a:prstGeom prst="rect">
            <a:avLst/>
          </a:prstGeom>
        </p:spPr>
      </p:pic>
      <p:pic>
        <p:nvPicPr>
          <p:cNvPr id="9" name="Picture 8" descr="A close up of a typewriter&#10;&#10;Description automatically generated">
            <a:extLst>
              <a:ext uri="{FF2B5EF4-FFF2-40B4-BE49-F238E27FC236}">
                <a16:creationId xmlns:a16="http://schemas.microsoft.com/office/drawing/2014/main" id="{94A61FA7-26D5-46F1-9EF8-64F508A7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33" y="434465"/>
            <a:ext cx="4978400" cy="43434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FE27EF-A03F-4D49-BDF2-30180531B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383" y="3611686"/>
            <a:ext cx="4940300" cy="1600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FA86ED-47E8-4B3E-B009-1D69FEF29410}"/>
              </a:ext>
            </a:extLst>
          </p:cNvPr>
          <p:cNvSpPr/>
          <p:nvPr/>
        </p:nvSpPr>
        <p:spPr>
          <a:xfrm>
            <a:off x="1195975" y="1394375"/>
            <a:ext cx="4620688" cy="393526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43B8D-B42E-46B7-BDDB-880280086A0A}"/>
              </a:ext>
            </a:extLst>
          </p:cNvPr>
          <p:cNvSpPr/>
          <p:nvPr/>
        </p:nvSpPr>
        <p:spPr>
          <a:xfrm>
            <a:off x="6423693" y="413639"/>
            <a:ext cx="5047040" cy="477278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62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FADC64"/>
              </a:solidFill>
              <a:latin typeface="Radnika Nex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DA95A-0C12-4844-8FA6-75FC99FD4A66}"/>
              </a:ext>
            </a:extLst>
          </p:cNvPr>
          <p:cNvSpPr txBox="1"/>
          <p:nvPr/>
        </p:nvSpPr>
        <p:spPr>
          <a:xfrm>
            <a:off x="1803506" y="5154273"/>
            <a:ext cx="44658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878,494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MinnPost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B0414-0356-4D8A-97EC-F31B9DC019BC}"/>
              </a:ext>
            </a:extLst>
          </p:cNvPr>
          <p:cNvSpPr txBox="1"/>
          <p:nvPr/>
        </p:nvSpPr>
        <p:spPr>
          <a:xfrm>
            <a:off x="6706522" y="5186421"/>
            <a:ext cx="5312171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21,107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Duluth News-Tribune</a:t>
            </a:r>
          </a:p>
        </p:txBody>
      </p:sp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0884F4EA-4D0B-4083-9F83-1566F44C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06" y="503398"/>
            <a:ext cx="4196923" cy="4650875"/>
          </a:xfrm>
          <a:prstGeom prst="rect">
            <a:avLst/>
          </a:prstGeom>
        </p:spPr>
      </p:pic>
      <p:pic>
        <p:nvPicPr>
          <p:cNvPr id="9" name="Picture 8" descr="A picture containing rock, man, water, river&#10;&#10;Description automatically generated">
            <a:extLst>
              <a:ext uri="{FF2B5EF4-FFF2-40B4-BE49-F238E27FC236}">
                <a16:creationId xmlns:a16="http://schemas.microsoft.com/office/drawing/2014/main" id="{83DC6F6A-B745-48EE-9E83-239F4589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27" y="457585"/>
            <a:ext cx="5219388" cy="47037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ECFE04-DA8A-4F9D-92B9-8ABAFD6FC316}"/>
              </a:ext>
            </a:extLst>
          </p:cNvPr>
          <p:cNvSpPr/>
          <p:nvPr/>
        </p:nvSpPr>
        <p:spPr>
          <a:xfrm>
            <a:off x="1749266" y="300605"/>
            <a:ext cx="4317758" cy="4860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B202A-EE3C-4931-AD94-BEB46F8824E8}"/>
              </a:ext>
            </a:extLst>
          </p:cNvPr>
          <p:cNvSpPr/>
          <p:nvPr/>
        </p:nvSpPr>
        <p:spPr>
          <a:xfrm>
            <a:off x="6425961" y="302694"/>
            <a:ext cx="5323122" cy="4860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1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FADC64"/>
              </a:solidFill>
              <a:latin typeface="Radnika Nex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0F24B-87F9-4602-9D21-8C2E19E0CBA3}"/>
              </a:ext>
            </a:extLst>
          </p:cNvPr>
          <p:cNvSpPr txBox="1"/>
          <p:nvPr/>
        </p:nvSpPr>
        <p:spPr>
          <a:xfrm>
            <a:off x="6906876" y="5159915"/>
            <a:ext cx="53121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30,177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Post-Bulletin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8388B-896E-4747-AFF5-6FE90C9BEE00}"/>
              </a:ext>
            </a:extLst>
          </p:cNvPr>
          <p:cNvSpPr txBox="1"/>
          <p:nvPr/>
        </p:nvSpPr>
        <p:spPr>
          <a:xfrm>
            <a:off x="2004164" y="5165812"/>
            <a:ext cx="45410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17,638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Grand Forks Herald</a:t>
            </a:r>
          </a:p>
        </p:txBody>
      </p:sp>
      <p:pic>
        <p:nvPicPr>
          <p:cNvPr id="13" name="Picture 12" descr="A screenshot of a tree&#10;&#10;Description automatically generated">
            <a:extLst>
              <a:ext uri="{FF2B5EF4-FFF2-40B4-BE49-F238E27FC236}">
                <a16:creationId xmlns:a16="http://schemas.microsoft.com/office/drawing/2014/main" id="{8FAEE782-E432-4C9B-A003-81B43A335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33" y="356519"/>
            <a:ext cx="4690521" cy="4803395"/>
          </a:xfrm>
          <a:prstGeom prst="rect">
            <a:avLst/>
          </a:prstGeom>
        </p:spPr>
      </p:pic>
      <p:pic>
        <p:nvPicPr>
          <p:cNvPr id="14" name="Picture 13" descr="A picture containing outdoor, building, bridge, water&#10;&#10;Description automatically generated">
            <a:extLst>
              <a:ext uri="{FF2B5EF4-FFF2-40B4-BE49-F238E27FC236}">
                <a16:creationId xmlns:a16="http://schemas.microsoft.com/office/drawing/2014/main" id="{0CF7F59B-CC7C-4DE3-BD10-EF786634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997" y="700403"/>
            <a:ext cx="4173927" cy="4459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618D4-4AF0-4237-A195-70CFFEE19B6A}"/>
              </a:ext>
            </a:extLst>
          </p:cNvPr>
          <p:cNvSpPr/>
          <p:nvPr/>
        </p:nvSpPr>
        <p:spPr>
          <a:xfrm>
            <a:off x="1811895" y="300605"/>
            <a:ext cx="4933191" cy="4860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323271-27D0-49A5-A673-5BE60AF6CA37}"/>
              </a:ext>
            </a:extLst>
          </p:cNvPr>
          <p:cNvSpPr/>
          <p:nvPr/>
        </p:nvSpPr>
        <p:spPr>
          <a:xfrm>
            <a:off x="7214991" y="302694"/>
            <a:ext cx="4596721" cy="4860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42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FADC64"/>
              </a:solidFill>
              <a:latin typeface="Radnika Nex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5B406-4399-4360-9FF4-879AF54D1764}"/>
              </a:ext>
            </a:extLst>
          </p:cNvPr>
          <p:cNvSpPr txBox="1"/>
          <p:nvPr/>
        </p:nvSpPr>
        <p:spPr>
          <a:xfrm>
            <a:off x="1699162" y="5146663"/>
            <a:ext cx="47815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251,822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StarTribune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ABC22-0D2F-4E50-A09B-02E1548C114E}"/>
              </a:ext>
            </a:extLst>
          </p:cNvPr>
          <p:cNvSpPr txBox="1"/>
          <p:nvPr/>
        </p:nvSpPr>
        <p:spPr>
          <a:xfrm>
            <a:off x="6654239" y="5173127"/>
            <a:ext cx="53121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251,822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StarTribune</a:t>
            </a:r>
          </a:p>
        </p:txBody>
      </p:sp>
      <p:pic>
        <p:nvPicPr>
          <p:cNvPr id="9" name="Picture 8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E20493A9-EF8B-49D1-9A6B-1E2C2DBE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58" y="263927"/>
            <a:ext cx="4707518" cy="4882736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073020-8876-4B86-906D-3A27E4AF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24" y="1363957"/>
            <a:ext cx="5105400" cy="3746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D6FB16-141F-4C7F-AB80-8E0D865943B1}"/>
              </a:ext>
            </a:extLst>
          </p:cNvPr>
          <p:cNvSpPr/>
          <p:nvPr/>
        </p:nvSpPr>
        <p:spPr>
          <a:xfrm>
            <a:off x="1699162" y="263027"/>
            <a:ext cx="4781514" cy="4860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1FC831-80FE-443D-8E37-472A26A2DC19}"/>
              </a:ext>
            </a:extLst>
          </p:cNvPr>
          <p:cNvSpPr/>
          <p:nvPr/>
        </p:nvSpPr>
        <p:spPr>
          <a:xfrm>
            <a:off x="6654238" y="1215025"/>
            <a:ext cx="5208785" cy="391083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0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Tactics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88642"/>
            <a:ext cx="11312302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Targeted media outreach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Increase website traffic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Social media 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Public relations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Creative assets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Connections and relationship building </a:t>
            </a:r>
          </a:p>
          <a:p>
            <a:endParaRPr lang="en-US" sz="2400" b="1" dirty="0">
              <a:latin typeface="Radnika Next SemiBold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9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FADC64"/>
              </a:solidFill>
              <a:latin typeface="Radnika Nex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49C2D4-1CC7-4051-9141-60A2B994E49C}"/>
              </a:ext>
            </a:extLst>
          </p:cNvPr>
          <p:cNvSpPr txBox="1"/>
          <p:nvPr/>
        </p:nvSpPr>
        <p:spPr>
          <a:xfrm>
            <a:off x="6854334" y="4918684"/>
            <a:ext cx="53121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251,822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StarTribune</a:t>
            </a:r>
          </a:p>
        </p:txBody>
      </p:sp>
      <p:pic>
        <p:nvPicPr>
          <p:cNvPr id="11" name="Picture 10" descr="A picture containing bird&#10;&#10;Description automatically generated">
            <a:extLst>
              <a:ext uri="{FF2B5EF4-FFF2-40B4-BE49-F238E27FC236}">
                <a16:creationId xmlns:a16="http://schemas.microsoft.com/office/drawing/2014/main" id="{63F67B63-B204-4DEB-87C1-4A3AADB6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03" y="833620"/>
            <a:ext cx="5283200" cy="1473200"/>
          </a:xfrm>
          <a:prstGeom prst="rect">
            <a:avLst/>
          </a:prstGeom>
        </p:spPr>
      </p:pic>
      <p:pic>
        <p:nvPicPr>
          <p:cNvPr id="13" name="Picture 12" descr="A picture containing photo, building, man, standing&#10;&#10;Description automatically generated">
            <a:extLst>
              <a:ext uri="{FF2B5EF4-FFF2-40B4-BE49-F238E27FC236}">
                <a16:creationId xmlns:a16="http://schemas.microsoft.com/office/drawing/2014/main" id="{34D1319F-3B55-44B6-BC0C-4E86F38F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03" y="2437957"/>
            <a:ext cx="5130800" cy="361950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0A5A16-D69B-4EE3-B8ED-FECC208C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103" y="1636899"/>
            <a:ext cx="5283200" cy="3136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DBC16-6F25-4AA0-83F3-F09D6DB0FAE6}"/>
              </a:ext>
            </a:extLst>
          </p:cNvPr>
          <p:cNvSpPr/>
          <p:nvPr/>
        </p:nvSpPr>
        <p:spPr>
          <a:xfrm>
            <a:off x="1611479" y="688911"/>
            <a:ext cx="5130799" cy="543010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D932C-0ECC-45EC-AC1B-12E90720AECA}"/>
              </a:ext>
            </a:extLst>
          </p:cNvPr>
          <p:cNvSpPr/>
          <p:nvPr/>
        </p:nvSpPr>
        <p:spPr>
          <a:xfrm>
            <a:off x="6835303" y="1574253"/>
            <a:ext cx="4815916" cy="319954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0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4000" b="1" dirty="0">
              <a:solidFill>
                <a:srgbClr val="FADC64"/>
              </a:solidFill>
              <a:latin typeface="Radnika Next" pitchFamily="2" charset="77"/>
              <a:ea typeface="Arial" charset="0"/>
              <a:cs typeface="Arial" charset="0"/>
            </a:endParaRP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49C2D4-1CC7-4051-9141-60A2B994E49C}"/>
              </a:ext>
            </a:extLst>
          </p:cNvPr>
          <p:cNvSpPr txBox="1"/>
          <p:nvPr/>
        </p:nvSpPr>
        <p:spPr>
          <a:xfrm>
            <a:off x="2658864" y="5020300"/>
            <a:ext cx="69611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Audience Reach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7,400</a:t>
            </a:r>
          </a:p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Herald Review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072B3-5DA0-C847-BC44-BF936C4AF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52" y="1629958"/>
            <a:ext cx="3810000" cy="914400"/>
          </a:xfrm>
          <a:prstGeom prst="rect">
            <a:avLst/>
          </a:prstGeom>
        </p:spPr>
      </p:pic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0612FA34-1A0A-EE4D-9A04-3A25D35C3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51" y="2614843"/>
            <a:ext cx="9861047" cy="22490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12814C-4575-4F5C-B048-F65F9F8D3503}"/>
              </a:ext>
            </a:extLst>
          </p:cNvPr>
          <p:cNvSpPr/>
          <p:nvPr/>
        </p:nvSpPr>
        <p:spPr>
          <a:xfrm>
            <a:off x="1141694" y="1617433"/>
            <a:ext cx="9936203" cy="323389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27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Next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92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Further enhance outreach 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8825641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Continue public and media relations campaign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Organize public tours and events with partners, LSOHC board members and staff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Continue to educate journalists and other influencers on the funding process timeline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Leverage relationships with partner organizations to maximize outreach and audience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 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10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Production and distribution of videos 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0120052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Produce video(s) capturing the work of the Outdoor Heritage Fund for use in website, social media, newsletter and community meetings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Work with partners to use existing footage to save money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Video should answer the questions: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What is the fund?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What does it do?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	Why is it important?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97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Creative assets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Annual reports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Completed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project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spotlights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5-year recaps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  <p:pic>
        <p:nvPicPr>
          <p:cNvPr id="4" name="Picture 3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A68D4FD7-E71F-44A3-A6A2-56E18043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66" y="1746091"/>
            <a:ext cx="4828334" cy="458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E045E-5C24-4528-9D75-8972864C2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11202" r="17322" b="11392"/>
          <a:stretch/>
        </p:blipFill>
        <p:spPr>
          <a:xfrm>
            <a:off x="2804192" y="2132271"/>
            <a:ext cx="4484318" cy="41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65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Photo and social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media contests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2297235"/>
            <a:ext cx="345799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Encourage people to share photos on social media enjoying OHF-funded projects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Capitalize on infrastructure and partnerships across the state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  <p:pic>
        <p:nvPicPr>
          <p:cNvPr id="6" name="Picture 5" descr="A picture containing bird, grass, animal, standing&#10;&#10;Description automatically generated">
            <a:extLst>
              <a:ext uri="{FF2B5EF4-FFF2-40B4-BE49-F238E27FC236}">
                <a16:creationId xmlns:a16="http://schemas.microsoft.com/office/drawing/2014/main" id="{06358FB8-4278-44B6-83B6-9A318CB9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02" y="456240"/>
            <a:ext cx="6991181" cy="58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4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Electronic communications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1131230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Utilize and expand existing email list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Offer engaging content to attract new subscribers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1F82C-BF51-42EB-AC92-C313CE2B7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" r="1217" b="13128"/>
          <a:stretch/>
        </p:blipFill>
        <p:spPr>
          <a:xfrm>
            <a:off x="1878904" y="2979138"/>
            <a:ext cx="8755694" cy="34091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1977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Newsletter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529980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Develop and distribute regular electronic newsletter on OHF highlights, accomplishments and partner features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Promote through website, social media and community engagement opportunities 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Encourage Minnesotans to participate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6A743-D89E-4B62-84B6-F721826C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136" y="102832"/>
            <a:ext cx="5299809" cy="67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45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7" y="444659"/>
            <a:ext cx="1085555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Sponsored social media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1E2E5-87C9-434B-BEA1-FDD8398C9609}"/>
              </a:ext>
            </a:extLst>
          </p:cNvPr>
          <p:cNvSpPr txBox="1"/>
          <p:nvPr/>
        </p:nvSpPr>
        <p:spPr>
          <a:xfrm>
            <a:off x="437112" y="1746091"/>
            <a:ext cx="6114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Invest funds into sponsored social media to reach broader audience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adnika Next Light" pitchFamily="2" charset="77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dnika Next Light" pitchFamily="2" charset="77"/>
                <a:ea typeface="Arial" charset="0"/>
                <a:cs typeface="Arial" charset="0"/>
              </a:rPr>
              <a:t>Explore partnerships with like-minded businesses to leverage following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4A32D1C-4E30-4202-988E-145A4EB5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21" y="688932"/>
            <a:ext cx="4865954" cy="56050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BA1F38-25C3-464C-A092-E2AD365C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50" y="3592750"/>
            <a:ext cx="4207082" cy="27012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581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Creative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19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EADDEA-FB39-3142-807A-505C871DE6EB}"/>
              </a:ext>
            </a:extLst>
          </p:cNvPr>
          <p:cNvSpPr/>
          <p:nvPr/>
        </p:nvSpPr>
        <p:spPr>
          <a:xfrm>
            <a:off x="2065538" y="3182779"/>
            <a:ext cx="806092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400" b="1" dirty="0">
                <a:solidFill>
                  <a:srgbClr val="262623"/>
                </a:solidFill>
                <a:latin typeface="Bookmania" pitchFamily="2" charset="77"/>
              </a:rPr>
              <a:t>Questions?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4C563-CE2C-A246-ADF3-4EC9F01E1A6D}"/>
              </a:ext>
            </a:extLst>
          </p:cNvPr>
          <p:cNvSpPr/>
          <p:nvPr/>
        </p:nvSpPr>
        <p:spPr>
          <a:xfrm>
            <a:off x="495324" y="450421"/>
            <a:ext cx="11155138" cy="5957046"/>
          </a:xfrm>
          <a:prstGeom prst="rect">
            <a:avLst/>
          </a:prstGeom>
          <a:noFill/>
          <a:ln w="101600">
            <a:solidFill>
              <a:srgbClr val="B5D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0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Overview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AF150-9950-4FC3-88CB-183841106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9800" y="16465"/>
            <a:ext cx="4875275" cy="630918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381000" dir="5400000" sx="83000" sy="83000" algn="ctr" rotWithShape="0">
              <a:srgbClr val="000000">
                <a:alpha val="2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768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Media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guide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036BA-33FF-4924-AC67-AF01E2B2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14159" y="3443641"/>
            <a:ext cx="2034923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B9E33-660C-4455-9C68-DEC4C7BB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68981" y="3443641"/>
            <a:ext cx="2034923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2998F-34B7-4257-A8BD-909EBDD6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06930" y="595387"/>
            <a:ext cx="2034923" cy="263343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69842-21A6-480E-B840-16EBEB0E6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68981" y="596669"/>
            <a:ext cx="2034923" cy="263343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712B2-C36E-4DDA-BF1A-4A8D39836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91797" y="574349"/>
            <a:ext cx="4249269" cy="549905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381000" dir="5400000" sx="83000" sy="83000" algn="ctr" rotWithShape="0">
              <a:srgbClr val="000000">
                <a:alpha val="2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09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Outreach 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guide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546FA-7845-46DE-9E5C-552065ED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68830" y="3544877"/>
            <a:ext cx="2034922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9EAD2-D719-48D7-AF6B-22846F01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3652" y="3544877"/>
            <a:ext cx="2034922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01E45-7F1C-4B6C-B20E-5B6B62B2D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1601" y="696624"/>
            <a:ext cx="2034923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83B7D-5604-4978-BC32-B56B0DBF45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23652" y="697906"/>
            <a:ext cx="2034923" cy="263342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127000" dir="5400000" sx="83000" sy="83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CDF07-BEE0-4B19-A760-87A39BBA0A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74114" y="696623"/>
            <a:ext cx="4222765" cy="546475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762000" dist="381000" dir="5400000" sx="83000" sy="83000" algn="ctr" rotWithShape="0">
              <a:srgbClr val="000000">
                <a:alpha val="2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5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28D86B-367C-1745-AAC2-0E1DA8BE095D}"/>
              </a:ext>
            </a:extLst>
          </p:cNvPr>
          <p:cNvSpPr/>
          <p:nvPr/>
        </p:nvSpPr>
        <p:spPr>
          <a:xfrm>
            <a:off x="442918" y="444659"/>
            <a:ext cx="8060924" cy="16004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Project</a:t>
            </a:r>
          </a:p>
          <a:p>
            <a:r>
              <a:rPr lang="en-US" sz="4000" b="1" dirty="0">
                <a:solidFill>
                  <a:srgbClr val="262623"/>
                </a:solidFill>
                <a:latin typeface="Bookmania" pitchFamily="2" charset="77"/>
              </a:rPr>
              <a:t>profiles</a:t>
            </a:r>
          </a:p>
          <a:p>
            <a:r>
              <a:rPr lang="en-US" sz="2400" b="1" dirty="0">
                <a:solidFill>
                  <a:srgbClr val="FADC64"/>
                </a:solidFill>
                <a:latin typeface="Radnika Next" pitchFamily="2" charset="77"/>
                <a:ea typeface="Arial" charset="0"/>
                <a:cs typeface="Arial" charset="0"/>
              </a:rPr>
              <a:t>• </a:t>
            </a:r>
            <a:r>
              <a:rPr lang="en-US" sz="2400" b="1" dirty="0">
                <a:solidFill>
                  <a:srgbClr val="FEB46E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B5DFE6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  <a:r>
              <a:rPr lang="en-US" sz="2400" b="1" dirty="0">
                <a:latin typeface="Radnika Next" pitchFamily="2" charset="77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CC7CD"/>
                </a:solidFill>
                <a:latin typeface="Radnika Next" pitchFamily="2" charset="77"/>
                <a:ea typeface="Arial" charset="0"/>
                <a:cs typeface="Arial" charset="0"/>
              </a:rPr>
              <a:t>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7A7E3-047F-4F56-90BB-8700C71F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06291" y="40827"/>
            <a:ext cx="4842791" cy="6267142"/>
          </a:xfrm>
          <a:prstGeom prst="rect">
            <a:avLst/>
          </a:prstGeom>
          <a:ln w="9525">
            <a:solidFill>
              <a:schemeClr val="bg1">
                <a:lumMod val="50000"/>
                <a:alpha val="85000"/>
              </a:schemeClr>
            </a:solidFill>
          </a:ln>
          <a:effectLst>
            <a:outerShdw blurRad="660400" dist="317500" dir="5400000" sx="88000" sy="88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62782F-C84F-4311-998B-68B28141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71195" y="580910"/>
            <a:ext cx="4425454" cy="5727059"/>
          </a:xfrm>
          <a:prstGeom prst="rect">
            <a:avLst/>
          </a:prstGeom>
          <a:ln w="9525">
            <a:solidFill>
              <a:schemeClr val="bg1">
                <a:lumMod val="50000"/>
                <a:alpha val="85000"/>
              </a:schemeClr>
            </a:solidFill>
          </a:ln>
          <a:effectLst>
            <a:outerShdw blurRad="660400" dist="317500" dir="5400000" sx="88000" sy="88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548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902</Words>
  <Application>Microsoft Office PowerPoint</Application>
  <PresentationFormat>Widescreen</PresentationFormat>
  <Paragraphs>320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Bookmania</vt:lpstr>
      <vt:lpstr>Calibri</vt:lpstr>
      <vt:lpstr>Calibri Light</vt:lpstr>
      <vt:lpstr>Radnika Next</vt:lpstr>
      <vt:lpstr>Radnika Next Condensed</vt:lpstr>
      <vt:lpstr>Radnika Next Light</vt:lpstr>
      <vt:lpstr>Radnika Next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Joyce</dc:creator>
  <cp:lastModifiedBy>Kasey Gerkovich</cp:lastModifiedBy>
  <cp:revision>52</cp:revision>
  <dcterms:created xsi:type="dcterms:W3CDTF">2019-09-04T15:47:13Z</dcterms:created>
  <dcterms:modified xsi:type="dcterms:W3CDTF">2019-11-21T15:27:57Z</dcterms:modified>
</cp:coreProperties>
</file>